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7559675" cx="10691800"/>
  <p:notesSz cx="6735750" cy="9866300"/>
  <p:embeddedFontLst>
    <p:embeddedFont>
      <p:font typeface="M PLUS 1"/>
      <p:regular r:id="rId6"/>
      <p:bold r:id="rId7"/>
    </p:embeddedFont>
    <p:embeddedFont>
      <p:font typeface="Quattrocento Sans"/>
      <p:regular r:id="rId8"/>
      <p:bold r:id="rId9"/>
      <p:italic r:id="rId10"/>
      <p:boldItalic r:id="rId11"/>
    </p:embeddedFont>
    <p:embeddedFont>
      <p:font typeface="M PLUS 1 Medium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jDvcLr/aHYaeulYSyMYNuOc91L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QuattrocentoSans-boldItalic.fntdata"/><Relationship Id="rId10" Type="http://schemas.openxmlformats.org/officeDocument/2006/relationships/font" Target="fonts/QuattrocentoSans-italic.fntdata"/><Relationship Id="rId13" Type="http://schemas.openxmlformats.org/officeDocument/2006/relationships/font" Target="fonts/MPLUS1Medium-bold.fntdata"/><Relationship Id="rId12" Type="http://schemas.openxmlformats.org/officeDocument/2006/relationships/font" Target="fonts/MPLUS1Medium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QuattrocentoSans-bold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MPLUS1-regular.fntdata"/><Relationship Id="rId7" Type="http://schemas.openxmlformats.org/officeDocument/2006/relationships/font" Target="fonts/MPLUS1-bold.fntdata"/><Relationship Id="rId8" Type="http://schemas.openxmlformats.org/officeDocument/2006/relationships/font" Target="fonts/Quattrocento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1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7142" y="0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54063" y="741363"/>
            <a:ext cx="5227637" cy="36972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898521" y="4686538"/>
            <a:ext cx="4938722" cy="4439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>
            <a:lvl1pPr indent="-228600" lvl="0" marL="4572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9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1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7142" y="9373076"/>
            <a:ext cx="2918621" cy="493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dcbfa59b3b_0_89:notes"/>
          <p:cNvSpPr/>
          <p:nvPr>
            <p:ph idx="2" type="sldImg"/>
          </p:nvPr>
        </p:nvSpPr>
        <p:spPr>
          <a:xfrm>
            <a:off x="754063" y="741363"/>
            <a:ext cx="5227500" cy="3697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" name="Google Shape;24;g3dcbfa59b3b_0_89:notes"/>
          <p:cNvSpPr txBox="1"/>
          <p:nvPr>
            <p:ph idx="1" type="body"/>
          </p:nvPr>
        </p:nvSpPr>
        <p:spPr>
          <a:xfrm>
            <a:off x="898521" y="4686538"/>
            <a:ext cx="4938600" cy="44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300" lIns="90625" spcFirstLastPara="1" rIns="90625" wrap="square" tIns="453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" name="Google Shape;25;g3dcbfa59b3b_0_89:notes"/>
          <p:cNvSpPr txBox="1"/>
          <p:nvPr>
            <p:ph idx="12" type="sldNum"/>
          </p:nvPr>
        </p:nvSpPr>
        <p:spPr>
          <a:xfrm>
            <a:off x="3817142" y="9373076"/>
            <a:ext cx="29187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300" lIns="90625" spcFirstLastPara="1" rIns="90625" wrap="square" tIns="453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1:LIXIL">
  <p:cSld name="A-1:LIXIL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" name="Google Shape;13;p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-3:EXSIOR">
  <p:cSld name="A-3:EXSIO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" name="Google Shape;19;p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b="0" i="0" lang="ja-JP" sz="5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.png"/><Relationship Id="rId10" Type="http://schemas.openxmlformats.org/officeDocument/2006/relationships/image" Target="../media/image11.png"/><Relationship Id="rId13" Type="http://schemas.openxmlformats.org/officeDocument/2006/relationships/image" Target="../media/image9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15.png"/><Relationship Id="rId15" Type="http://schemas.openxmlformats.org/officeDocument/2006/relationships/image" Target="../media/image4.png"/><Relationship Id="rId14" Type="http://schemas.openxmlformats.org/officeDocument/2006/relationships/image" Target="../media/image7.png"/><Relationship Id="rId17" Type="http://schemas.openxmlformats.org/officeDocument/2006/relationships/image" Target="../media/image19.png"/><Relationship Id="rId16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image" Target="../media/image16.png"/><Relationship Id="rId7" Type="http://schemas.openxmlformats.org/officeDocument/2006/relationships/image" Target="../media/image2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3dcbfa59b3b_0_89"/>
          <p:cNvSpPr txBox="1"/>
          <p:nvPr/>
        </p:nvSpPr>
        <p:spPr>
          <a:xfrm>
            <a:off x="173400" y="987834"/>
            <a:ext cx="5587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ja-JP" sz="15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カーポート基礎工事の課題を、スマートにクイックに解決。</a:t>
            </a:r>
            <a:endParaRPr b="1" i="0" sz="15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28" name="Google Shape;28;g3dcbfa59b3b_0_89"/>
          <p:cNvSpPr txBox="1"/>
          <p:nvPr/>
        </p:nvSpPr>
        <p:spPr>
          <a:xfrm>
            <a:off x="5800476" y="1029909"/>
            <a:ext cx="4757700" cy="2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ja-JP" sz="900" u="none" cap="none" strike="noStrike">
                <a:solidFill>
                  <a:srgbClr val="6C6C6C"/>
                </a:solidFill>
                <a:latin typeface="Meiryo"/>
                <a:ea typeface="Meiryo"/>
                <a:cs typeface="Meiryo"/>
                <a:sym typeface="Meiryo"/>
              </a:rPr>
              <a:t>鋼製基礎部材とアンカーゲル（速硬特殊セメント）を組み合わせて使用することで、</a:t>
            </a:r>
            <a:endParaRPr b="0" i="0" sz="900" u="none" cap="none" strike="noStrike">
              <a:solidFill>
                <a:srgbClr val="6C6C6C"/>
              </a:solidFill>
              <a:latin typeface="Meiryo"/>
              <a:ea typeface="Meiryo"/>
              <a:cs typeface="Meiryo"/>
              <a:sym typeface="Meiryo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ja-JP" sz="900" u="none" cap="none" strike="noStrike">
                <a:solidFill>
                  <a:srgbClr val="6C6C6C"/>
                </a:solidFill>
                <a:latin typeface="Meiryo"/>
                <a:ea typeface="Meiryo"/>
                <a:cs typeface="Meiryo"/>
                <a:sym typeface="Meiryo"/>
              </a:rPr>
              <a:t>強度を保ったまま、基礎サイズを縮小。掘削を大幅に軽減し、省施工化を実現しました。</a:t>
            </a:r>
            <a:endParaRPr b="0" i="0" sz="900" u="none" cap="none" strike="noStrike">
              <a:solidFill>
                <a:srgbClr val="6C6C6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9" name="Google Shape;29;g3dcbfa59b3b_0_89"/>
          <p:cNvSpPr txBox="1"/>
          <p:nvPr/>
        </p:nvSpPr>
        <p:spPr>
          <a:xfrm>
            <a:off x="154525" y="213950"/>
            <a:ext cx="77379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 PLUS 1"/>
              <a:buNone/>
            </a:pPr>
            <a:r>
              <a:rPr b="1" i="0" lang="ja-JP" sz="12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カーポート   </a:t>
            </a:r>
            <a:r>
              <a:rPr b="1" i="0" lang="ja-JP" sz="2800" u="none" cap="none" strike="noStrike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スマートクイック基礎工法</a:t>
            </a:r>
            <a:r>
              <a:rPr b="1" lang="ja-JP" sz="285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700">
                <a:solidFill>
                  <a:srgbClr val="FFFFFF"/>
                </a:solidFill>
                <a:latin typeface="M PLUS 1"/>
                <a:ea typeface="M PLUS 1"/>
                <a:cs typeface="M PLUS 1"/>
                <a:sym typeface="M PLUS 1"/>
              </a:rPr>
              <a:t>仕様追加</a:t>
            </a:r>
            <a:endParaRPr i="0" sz="1700" u="none" cap="none" strike="noStrike">
              <a:solidFill>
                <a:srgbClr val="FFFFFF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0" name="Google Shape;30;g3dcbfa59b3b_0_89"/>
          <p:cNvSpPr txBox="1"/>
          <p:nvPr/>
        </p:nvSpPr>
        <p:spPr>
          <a:xfrm>
            <a:off x="173400" y="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 PLUS 1 Medium"/>
              <a:buNone/>
            </a:pPr>
            <a:r>
              <a:rPr b="0" i="0" lang="ja-JP" sz="12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12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31" name="Google Shape;31;g3dcbfa59b3b_0_89"/>
          <p:cNvSpPr txBox="1"/>
          <p:nvPr/>
        </p:nvSpPr>
        <p:spPr>
          <a:xfrm>
            <a:off x="8415475" y="0"/>
            <a:ext cx="13953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M PLUS 1 Medium"/>
              <a:buNone/>
            </a:pPr>
            <a:r>
              <a:rPr b="0" i="0" lang="ja-JP" sz="1100" u="none" cap="none" strike="noStrike">
                <a:solidFill>
                  <a:srgbClr val="FFFFFF"/>
                </a:solidFill>
                <a:latin typeface="M PLUS 1 Medium"/>
                <a:ea typeface="M PLUS 1 Medium"/>
                <a:cs typeface="M PLUS 1 Medium"/>
                <a:sym typeface="M PLUS 1 Medium"/>
              </a:rPr>
              <a:t>□□□□□■■■■■</a:t>
            </a:r>
            <a:endParaRPr b="0" i="0" sz="1100" u="none" cap="none" strike="noStrike">
              <a:solidFill>
                <a:srgbClr val="FFFFFF"/>
              </a:solidFill>
              <a:latin typeface="M PLUS 1 Medium"/>
              <a:ea typeface="M PLUS 1 Medium"/>
              <a:cs typeface="M PLUS 1 Medium"/>
              <a:sym typeface="M PLUS 1 Medium"/>
            </a:endParaRPr>
          </a:p>
        </p:txBody>
      </p:sp>
      <p:sp>
        <p:nvSpPr>
          <p:cNvPr id="32" name="Google Shape;32;g3dcbfa59b3b_0_89"/>
          <p:cNvSpPr txBox="1"/>
          <p:nvPr/>
        </p:nvSpPr>
        <p:spPr>
          <a:xfrm>
            <a:off x="220072" y="1461528"/>
            <a:ext cx="50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01 </a:t>
            </a:r>
            <a:r>
              <a:rPr i="0" lang="ja-JP" sz="1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現場に合わせて、2種類の工法をご用意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3" name="Google Shape;33;g3dcbfa59b3b_0_89"/>
          <p:cNvSpPr txBox="1"/>
          <p:nvPr/>
        </p:nvSpPr>
        <p:spPr>
          <a:xfrm>
            <a:off x="8428181" y="2014850"/>
            <a:ext cx="20286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耐積雪強度20cmタイプの両支持構造カーポートに対応。</a:t>
            </a:r>
            <a:endParaRPr i="0" sz="9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9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今後ラインアップ拡充予定。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※サイドパネル等のカーポート本体へ荷重影響のあるオプションとは併用できません。</a:t>
            </a:r>
            <a:endParaRPr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cxnSp>
        <p:nvCxnSpPr>
          <p:cNvPr id="34" name="Google Shape;34;g3dcbfa59b3b_0_89"/>
          <p:cNvCxnSpPr/>
          <p:nvPr/>
        </p:nvCxnSpPr>
        <p:spPr>
          <a:xfrm>
            <a:off x="8415475" y="1902550"/>
            <a:ext cx="2028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5" name="Google Shape;35;g3dcbfa59b3b_0_89"/>
          <p:cNvSpPr txBox="1"/>
          <p:nvPr/>
        </p:nvSpPr>
        <p:spPr>
          <a:xfrm>
            <a:off x="4370058" y="2023500"/>
            <a:ext cx="3691800" cy="6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1000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独立基礎仕様</a:t>
            </a:r>
            <a:endParaRPr b="1" i="0" sz="1000" u="none" cap="none" strike="noStrike">
              <a:solidFill>
                <a:srgbClr val="595959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鋼製基礎部材を地面に打ち込み、基礎と一体化することで、強度を担保しながら基礎掘削体積を約60％削減できる仕様です。基礎掘削、残土量が大幅削減し、施工の負担を減らします。</a:t>
            </a:r>
            <a:r>
              <a:rPr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※四捨五入による端数調整をしています。</a:t>
            </a:r>
            <a:endParaRPr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36" name="Google Shape;36;g3dcbfa59b3b_0_89"/>
          <p:cNvSpPr txBox="1"/>
          <p:nvPr/>
        </p:nvSpPr>
        <p:spPr>
          <a:xfrm>
            <a:off x="353016" y="2023500"/>
            <a:ext cx="3691800" cy="7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1000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rPr>
              <a:t>土間コンクリート併用基礎仕様</a:t>
            </a:r>
            <a:endParaRPr b="1" i="0" sz="1000" u="none" cap="none" strike="noStrike">
              <a:solidFill>
                <a:srgbClr val="595959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ja-JP" sz="8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柱に補強部品を取り付け、基礎と一体化することで、強度を担保しながら基礎掘削体積を約50％削減できる仕様です。基礎部表面積も削減されるため、はつり作業の負担も減らします。</a:t>
            </a:r>
            <a:r>
              <a:rPr i="0" lang="ja-JP" sz="600" u="none" cap="none" strike="noStrike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※土間コンクリートが事前に敷いてある場合、土間コンクリートと一体で施工する場合のどちらにも対応可能です。</a:t>
            </a:r>
            <a:endParaRPr i="0" sz="6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grpSp>
        <p:nvGrpSpPr>
          <p:cNvPr id="37" name="Google Shape;37;g3dcbfa59b3b_0_89"/>
          <p:cNvGrpSpPr/>
          <p:nvPr/>
        </p:nvGrpSpPr>
        <p:grpSpPr>
          <a:xfrm>
            <a:off x="4370054" y="2888134"/>
            <a:ext cx="1605639" cy="1456361"/>
            <a:chOff x="1982279" y="2861438"/>
            <a:chExt cx="1605639" cy="1456361"/>
          </a:xfrm>
        </p:grpSpPr>
        <p:pic>
          <p:nvPicPr>
            <p:cNvPr id="38" name="Google Shape;38;g3dcbfa59b3b_0_89"/>
            <p:cNvPicPr preferRelativeResize="0"/>
            <p:nvPr/>
          </p:nvPicPr>
          <p:blipFill rotWithShape="1">
            <a:blip r:embed="rId3">
              <a:alphaModFix/>
            </a:blip>
            <a:srcRect b="3135" l="5984" r="12270" t="7547"/>
            <a:stretch/>
          </p:blipFill>
          <p:spPr>
            <a:xfrm>
              <a:off x="2012058" y="2861438"/>
              <a:ext cx="1575860" cy="13336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" name="Google Shape;39;g3dcbfa59b3b_0_89"/>
            <p:cNvSpPr/>
            <p:nvPr/>
          </p:nvSpPr>
          <p:spPr>
            <a:xfrm>
              <a:off x="1982279" y="3843199"/>
              <a:ext cx="474600" cy="474600"/>
            </a:xfrm>
            <a:prstGeom prst="ellipse">
              <a:avLst/>
            </a:prstGeom>
            <a:noFill/>
            <a:ln cap="flat" cmpd="sng" w="28575">
              <a:solidFill>
                <a:srgbClr val="00B0F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40" name="Google Shape;40;g3dcbfa59b3b_0_89"/>
          <p:cNvGrpSpPr/>
          <p:nvPr/>
        </p:nvGrpSpPr>
        <p:grpSpPr>
          <a:xfrm>
            <a:off x="372401" y="2900896"/>
            <a:ext cx="1687724" cy="1423386"/>
            <a:chOff x="6439326" y="3611338"/>
            <a:chExt cx="1687724" cy="1423386"/>
          </a:xfrm>
        </p:grpSpPr>
        <p:pic>
          <p:nvPicPr>
            <p:cNvPr id="41" name="Google Shape;41;g3dcbfa59b3b_0_89"/>
            <p:cNvPicPr preferRelativeResize="0"/>
            <p:nvPr/>
          </p:nvPicPr>
          <p:blipFill rotWithShape="1">
            <a:blip r:embed="rId4">
              <a:alphaModFix/>
            </a:blip>
            <a:srcRect b="10738" l="5075" r="6044" t="4380"/>
            <a:stretch/>
          </p:blipFill>
          <p:spPr>
            <a:xfrm>
              <a:off x="6439326" y="3611338"/>
              <a:ext cx="1687724" cy="13272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Google Shape;42;g3dcbfa59b3b_0_89"/>
            <p:cNvSpPr/>
            <p:nvPr/>
          </p:nvSpPr>
          <p:spPr>
            <a:xfrm>
              <a:off x="6469589" y="4560124"/>
              <a:ext cx="474600" cy="474600"/>
            </a:xfrm>
            <a:prstGeom prst="ellipse">
              <a:avLst/>
            </a:prstGeom>
            <a:noFill/>
            <a:ln cap="flat" cmpd="sng" w="28575">
              <a:solidFill>
                <a:srgbClr val="00B0F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pic>
        <p:nvPicPr>
          <p:cNvPr id="43" name="Google Shape;43;g3dcbfa59b3b_0_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31214" y="1550359"/>
            <a:ext cx="819532" cy="270802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g3dcbfa59b3b_0_89"/>
          <p:cNvSpPr txBox="1"/>
          <p:nvPr/>
        </p:nvSpPr>
        <p:spPr>
          <a:xfrm>
            <a:off x="2874850" y="857647"/>
            <a:ext cx="646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ja-JP" sz="800" u="none" cap="none" strike="noStrike">
                <a:solidFill>
                  <a:srgbClr val="A5A5A5"/>
                </a:solidFill>
                <a:latin typeface="Meiryo"/>
                <a:ea typeface="Meiryo"/>
                <a:cs typeface="Meiryo"/>
                <a:sym typeface="Meiryo"/>
              </a:rPr>
              <a:t>●   ●</a:t>
            </a:r>
            <a:endParaRPr b="1" i="0" sz="800" u="none" cap="none" strike="noStrike">
              <a:solidFill>
                <a:srgbClr val="A5A5A5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45" name="Google Shape;45;g3dcbfa59b3b_0_89"/>
          <p:cNvSpPr txBox="1"/>
          <p:nvPr/>
        </p:nvSpPr>
        <p:spPr>
          <a:xfrm>
            <a:off x="3822749" y="857647"/>
            <a:ext cx="646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ja-JP" sz="800" u="none" cap="none" strike="noStrike">
                <a:solidFill>
                  <a:srgbClr val="A5A5A5"/>
                </a:solidFill>
                <a:latin typeface="Meiryo"/>
                <a:ea typeface="Meiryo"/>
                <a:cs typeface="Meiryo"/>
                <a:sym typeface="Meiryo"/>
              </a:rPr>
              <a:t>●   ●</a:t>
            </a:r>
            <a:endParaRPr b="1" i="0" sz="800" u="none" cap="none" strike="noStrike">
              <a:solidFill>
                <a:srgbClr val="A5A5A5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46" name="Google Shape;46;g3dcbfa59b3b_0_89"/>
          <p:cNvGrpSpPr/>
          <p:nvPr/>
        </p:nvGrpSpPr>
        <p:grpSpPr>
          <a:xfrm>
            <a:off x="4238233" y="1902747"/>
            <a:ext cx="3894917" cy="2308953"/>
            <a:chOff x="207533" y="2040364"/>
            <a:chExt cx="3894917" cy="3422700"/>
          </a:xfrm>
        </p:grpSpPr>
        <p:cxnSp>
          <p:nvCxnSpPr>
            <p:cNvPr id="47" name="Google Shape;47;g3dcbfa59b3b_0_89"/>
            <p:cNvCxnSpPr/>
            <p:nvPr/>
          </p:nvCxnSpPr>
          <p:spPr>
            <a:xfrm>
              <a:off x="225850" y="2054439"/>
              <a:ext cx="3876600" cy="0"/>
            </a:xfrm>
            <a:prstGeom prst="straightConnector1">
              <a:avLst/>
            </a:prstGeom>
            <a:noFill/>
            <a:ln cap="flat" cmpd="sng" w="38100">
              <a:solidFill>
                <a:srgbClr val="43B0F9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" name="Google Shape;48;g3dcbfa59b3b_0_89"/>
            <p:cNvCxnSpPr/>
            <p:nvPr/>
          </p:nvCxnSpPr>
          <p:spPr>
            <a:xfrm flipH="1">
              <a:off x="207533" y="2040364"/>
              <a:ext cx="18000" cy="3422700"/>
            </a:xfrm>
            <a:prstGeom prst="straightConnector1">
              <a:avLst/>
            </a:prstGeom>
            <a:noFill/>
            <a:ln cap="flat" cmpd="sng" w="9525">
              <a:solidFill>
                <a:srgbClr val="43B0F9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9" name="Google Shape;49;g3dcbfa59b3b_0_89"/>
          <p:cNvGrpSpPr/>
          <p:nvPr/>
        </p:nvGrpSpPr>
        <p:grpSpPr>
          <a:xfrm>
            <a:off x="203625" y="1902747"/>
            <a:ext cx="3893363" cy="2308953"/>
            <a:chOff x="4237430" y="2040364"/>
            <a:chExt cx="3893363" cy="3422700"/>
          </a:xfrm>
        </p:grpSpPr>
        <p:cxnSp>
          <p:nvCxnSpPr>
            <p:cNvPr id="50" name="Google Shape;50;g3dcbfa59b3b_0_89"/>
            <p:cNvCxnSpPr/>
            <p:nvPr/>
          </p:nvCxnSpPr>
          <p:spPr>
            <a:xfrm>
              <a:off x="4254193" y="2054439"/>
              <a:ext cx="3876600" cy="0"/>
            </a:xfrm>
            <a:prstGeom prst="straightConnector1">
              <a:avLst/>
            </a:prstGeom>
            <a:noFill/>
            <a:ln cap="flat" cmpd="sng" w="38100">
              <a:solidFill>
                <a:srgbClr val="B2268A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1" name="Google Shape;51;g3dcbfa59b3b_0_89"/>
            <p:cNvCxnSpPr/>
            <p:nvPr/>
          </p:nvCxnSpPr>
          <p:spPr>
            <a:xfrm flipH="1">
              <a:off x="4237430" y="2040364"/>
              <a:ext cx="18000" cy="3422700"/>
            </a:xfrm>
            <a:prstGeom prst="straightConnector1">
              <a:avLst/>
            </a:prstGeom>
            <a:noFill/>
            <a:ln cap="flat" cmpd="sng" w="9525">
              <a:solidFill>
                <a:srgbClr val="B2268A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cxnSp>
        <p:nvCxnSpPr>
          <p:cNvPr id="52" name="Google Shape;52;g3dcbfa59b3b_0_89"/>
          <p:cNvCxnSpPr/>
          <p:nvPr/>
        </p:nvCxnSpPr>
        <p:spPr>
          <a:xfrm>
            <a:off x="220072" y="1401369"/>
            <a:ext cx="10215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cxnSp>
      <p:grpSp>
        <p:nvGrpSpPr>
          <p:cNvPr id="53" name="Google Shape;53;g3dcbfa59b3b_0_89"/>
          <p:cNvGrpSpPr/>
          <p:nvPr/>
        </p:nvGrpSpPr>
        <p:grpSpPr>
          <a:xfrm>
            <a:off x="6294767" y="2853680"/>
            <a:ext cx="1376129" cy="1277027"/>
            <a:chOff x="336564" y="3791699"/>
            <a:chExt cx="1699135" cy="1576771"/>
          </a:xfrm>
        </p:grpSpPr>
        <p:pic>
          <p:nvPicPr>
            <p:cNvPr id="54" name="Google Shape;54;g3dcbfa59b3b_0_8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71785" y="3791699"/>
              <a:ext cx="963914" cy="15767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" name="Google Shape;55;g3dcbfa59b3b_0_89"/>
            <p:cNvSpPr txBox="1"/>
            <p:nvPr/>
          </p:nvSpPr>
          <p:spPr>
            <a:xfrm>
              <a:off x="336564" y="4357571"/>
              <a:ext cx="750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鋼製基礎部材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56" name="Google Shape;56;g3dcbfa59b3b_0_89"/>
            <p:cNvSpPr txBox="1"/>
            <p:nvPr/>
          </p:nvSpPr>
          <p:spPr>
            <a:xfrm>
              <a:off x="336564" y="4698222"/>
              <a:ext cx="750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カーポート柱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57" name="Google Shape;57;g3dcbfa59b3b_0_89"/>
            <p:cNvSpPr txBox="1"/>
            <p:nvPr/>
          </p:nvSpPr>
          <p:spPr>
            <a:xfrm>
              <a:off x="336564" y="4885492"/>
              <a:ext cx="750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柱延長材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58" name="Google Shape;58;g3dcbfa59b3b_0_89"/>
            <p:cNvSpPr txBox="1"/>
            <p:nvPr/>
          </p:nvSpPr>
          <p:spPr>
            <a:xfrm>
              <a:off x="336564" y="5062451"/>
              <a:ext cx="1026300" cy="22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アンカーゲル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（速硬特殊セメント）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cxnSp>
          <p:nvCxnSpPr>
            <p:cNvPr id="59" name="Google Shape;59;g3dcbfa59b3b_0_89"/>
            <p:cNvCxnSpPr/>
            <p:nvPr/>
          </p:nvCxnSpPr>
          <p:spPr>
            <a:xfrm>
              <a:off x="953669" y="5095133"/>
              <a:ext cx="4953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60" name="Google Shape;60;g3dcbfa59b3b_0_89"/>
            <p:cNvCxnSpPr/>
            <p:nvPr/>
          </p:nvCxnSpPr>
          <p:spPr>
            <a:xfrm>
              <a:off x="849644" y="4929455"/>
              <a:ext cx="6777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61" name="Google Shape;61;g3dcbfa59b3b_0_89"/>
            <p:cNvCxnSpPr/>
            <p:nvPr/>
          </p:nvCxnSpPr>
          <p:spPr>
            <a:xfrm>
              <a:off x="953669" y="4738198"/>
              <a:ext cx="5739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62" name="Google Shape;62;g3dcbfa59b3b_0_89"/>
            <p:cNvCxnSpPr/>
            <p:nvPr/>
          </p:nvCxnSpPr>
          <p:spPr>
            <a:xfrm>
              <a:off x="920320" y="4414125"/>
              <a:ext cx="4980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</p:grpSp>
      <p:grpSp>
        <p:nvGrpSpPr>
          <p:cNvPr id="63" name="Google Shape;63;g3dcbfa59b3b_0_89"/>
          <p:cNvGrpSpPr/>
          <p:nvPr/>
        </p:nvGrpSpPr>
        <p:grpSpPr>
          <a:xfrm>
            <a:off x="2327021" y="2923815"/>
            <a:ext cx="1628881" cy="1287972"/>
            <a:chOff x="4340944" y="3862655"/>
            <a:chExt cx="2011212" cy="1590285"/>
          </a:xfrm>
        </p:grpSpPr>
        <p:pic>
          <p:nvPicPr>
            <p:cNvPr id="64" name="Google Shape;64;g3dcbfa59b3b_0_8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239605" y="4054879"/>
              <a:ext cx="1085114" cy="13980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Google Shape;65;g3dcbfa59b3b_0_89"/>
            <p:cNvSpPr txBox="1"/>
            <p:nvPr/>
          </p:nvSpPr>
          <p:spPr>
            <a:xfrm>
              <a:off x="4365435" y="4197326"/>
              <a:ext cx="8784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表面コンクリート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66" name="Google Shape;66;g3dcbfa59b3b_0_89"/>
            <p:cNvSpPr txBox="1"/>
            <p:nvPr/>
          </p:nvSpPr>
          <p:spPr>
            <a:xfrm>
              <a:off x="4365435" y="4389913"/>
              <a:ext cx="963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全ねじアンカー棒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67" name="Google Shape;67;g3dcbfa59b3b_0_89"/>
            <p:cNvSpPr txBox="1"/>
            <p:nvPr/>
          </p:nvSpPr>
          <p:spPr>
            <a:xfrm>
              <a:off x="5601556" y="3862655"/>
              <a:ext cx="750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補強プレート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68" name="Google Shape;68;g3dcbfa59b3b_0_89"/>
            <p:cNvSpPr txBox="1"/>
            <p:nvPr/>
          </p:nvSpPr>
          <p:spPr>
            <a:xfrm>
              <a:off x="4365435" y="4819991"/>
              <a:ext cx="750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カーポート柱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69" name="Google Shape;69;g3dcbfa59b3b_0_89"/>
            <p:cNvSpPr txBox="1"/>
            <p:nvPr/>
          </p:nvSpPr>
          <p:spPr>
            <a:xfrm>
              <a:off x="4365435" y="4612372"/>
              <a:ext cx="963600" cy="10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補強鉄筋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sp>
          <p:nvSpPr>
            <p:cNvPr id="70" name="Google Shape;70;g3dcbfa59b3b_0_89"/>
            <p:cNvSpPr txBox="1"/>
            <p:nvPr/>
          </p:nvSpPr>
          <p:spPr>
            <a:xfrm>
              <a:off x="4340944" y="5062451"/>
              <a:ext cx="1026300" cy="22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34"/>
                <a:buFont typeface="Arial"/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アンカーゲル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  <a:p>
              <a:pPr indent="0" lvl="0" marL="0" marR="0" rtl="0" algn="l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ja-JP" sz="567" u="none" cap="none" strike="noStrike">
                  <a:solidFill>
                    <a:srgbClr val="595959"/>
                  </a:solidFill>
                  <a:latin typeface="M PLUS 1"/>
                  <a:ea typeface="M PLUS 1"/>
                  <a:cs typeface="M PLUS 1"/>
                  <a:sym typeface="M PLUS 1"/>
                </a:rPr>
                <a:t>（速硬特殊セメント）</a:t>
              </a:r>
              <a:endParaRPr i="0" sz="567" u="none" cap="none" strike="noStrike">
                <a:solidFill>
                  <a:srgbClr val="595959"/>
                </a:solidFill>
                <a:latin typeface="M PLUS 1"/>
                <a:ea typeface="M PLUS 1"/>
                <a:cs typeface="M PLUS 1"/>
                <a:sym typeface="M PLUS 1"/>
              </a:endParaRPr>
            </a:p>
          </p:txBody>
        </p:sp>
        <p:cxnSp>
          <p:nvCxnSpPr>
            <p:cNvPr id="71" name="Google Shape;71;g3dcbfa59b3b_0_89"/>
            <p:cNvCxnSpPr/>
            <p:nvPr/>
          </p:nvCxnSpPr>
          <p:spPr>
            <a:xfrm>
              <a:off x="4958049" y="5095133"/>
              <a:ext cx="6435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72" name="Google Shape;72;g3dcbfa59b3b_0_89"/>
            <p:cNvCxnSpPr/>
            <p:nvPr/>
          </p:nvCxnSpPr>
          <p:spPr>
            <a:xfrm>
              <a:off x="4958049" y="4861315"/>
              <a:ext cx="7317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73" name="Google Shape;73;g3dcbfa59b3b_0_89"/>
            <p:cNvCxnSpPr/>
            <p:nvPr/>
          </p:nvCxnSpPr>
          <p:spPr>
            <a:xfrm>
              <a:off x="4740742" y="4663316"/>
              <a:ext cx="801900" cy="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74" name="Google Shape;74;g3dcbfa59b3b_0_89"/>
            <p:cNvCxnSpPr/>
            <p:nvPr/>
          </p:nvCxnSpPr>
          <p:spPr>
            <a:xfrm>
              <a:off x="5116049" y="4470679"/>
              <a:ext cx="551700" cy="11520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75" name="Google Shape;75;g3dcbfa59b3b_0_89"/>
            <p:cNvCxnSpPr/>
            <p:nvPr/>
          </p:nvCxnSpPr>
          <p:spPr>
            <a:xfrm>
              <a:off x="5103878" y="4268455"/>
              <a:ext cx="506700" cy="15810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  <p:cxnSp>
          <p:nvCxnSpPr>
            <p:cNvPr id="76" name="Google Shape;76;g3dcbfa59b3b_0_89"/>
            <p:cNvCxnSpPr/>
            <p:nvPr/>
          </p:nvCxnSpPr>
          <p:spPr>
            <a:xfrm>
              <a:off x="5937226" y="3966140"/>
              <a:ext cx="3600" cy="558900"/>
            </a:xfrm>
            <a:prstGeom prst="straightConnector1">
              <a:avLst/>
            </a:prstGeom>
            <a:noFill/>
            <a:ln cap="flat" cmpd="sng" w="7700">
              <a:solidFill>
                <a:srgbClr val="262626"/>
              </a:solidFill>
              <a:prstDash val="solid"/>
              <a:round/>
              <a:headEnd len="sm" w="sm" type="none"/>
              <a:tailEnd len="sm" w="sm" type="oval"/>
            </a:ln>
          </p:spPr>
        </p:cxnSp>
      </p:grpSp>
      <p:sp>
        <p:nvSpPr>
          <p:cNvPr id="77" name="Google Shape;77;g3dcbfa59b3b_0_89"/>
          <p:cNvSpPr/>
          <p:nvPr/>
        </p:nvSpPr>
        <p:spPr>
          <a:xfrm>
            <a:off x="1409387" y="7230278"/>
            <a:ext cx="2051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カーポートスマートクイック基礎工法_商品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特長</a:t>
            </a:r>
            <a:endParaRPr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SPD_ext_25_028  </a:t>
            </a:r>
            <a:endParaRPr i="0" sz="600" u="none" cap="none" strike="noStrike">
              <a:solidFill>
                <a:schemeClr val="dk2"/>
              </a:solidFill>
              <a:latin typeface="M PLUS 1"/>
              <a:ea typeface="M PLUS 1"/>
              <a:cs typeface="M PLUS 1"/>
              <a:sym typeface="M PLUS 1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i="0" lang="ja-JP" sz="600" u="none" cap="none" strike="noStrike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2025.05発行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（2026.04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改訂</a:t>
            </a:r>
            <a:r>
              <a:rPr lang="ja-JP" sz="600">
                <a:solidFill>
                  <a:schemeClr val="dk2"/>
                </a:solidFill>
                <a:latin typeface="M PLUS 1"/>
                <a:ea typeface="M PLUS 1"/>
                <a:cs typeface="M PLUS 1"/>
                <a:sym typeface="M PLUS 1"/>
              </a:rPr>
              <a:t>）</a:t>
            </a:r>
            <a:endParaRPr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78" name="Google Shape;78;g3dcbfa59b3b_0_8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391890" y="3034146"/>
            <a:ext cx="957934" cy="577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g3dcbfa59b3b_0_8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608569" y="3087402"/>
            <a:ext cx="788453" cy="560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g3dcbfa59b3b_0_8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280929" y="3981273"/>
            <a:ext cx="1132327" cy="604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3dcbfa59b3b_0_8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9492161" y="4062122"/>
            <a:ext cx="1066008" cy="542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g3dcbfa59b3b_0_8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297881" y="4963734"/>
            <a:ext cx="1127414" cy="518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g3dcbfa59b3b_0_8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9477423" y="4959300"/>
            <a:ext cx="1080746" cy="542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g3dcbfa59b3b_0_8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331925" y="5983129"/>
            <a:ext cx="1122502" cy="560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3dcbfa59b3b_0_8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9477423" y="6002031"/>
            <a:ext cx="1134783" cy="51335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g3dcbfa59b3b_0_89"/>
          <p:cNvSpPr txBox="1"/>
          <p:nvPr/>
        </p:nvSpPr>
        <p:spPr>
          <a:xfrm>
            <a:off x="8415475" y="3657718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カーポートSC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7" name="Google Shape;87;g3dcbfa59b3b_0_89"/>
          <p:cNvSpPr txBox="1"/>
          <p:nvPr/>
        </p:nvSpPr>
        <p:spPr>
          <a:xfrm>
            <a:off x="9562058" y="3657718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フーゴR 両支持 1台用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8" name="Google Shape;88;g3dcbfa59b3b_0_89"/>
          <p:cNvSpPr txBox="1"/>
          <p:nvPr/>
        </p:nvSpPr>
        <p:spPr>
          <a:xfrm>
            <a:off x="8415475" y="4627690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フーゴR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89" name="Google Shape;89;g3dcbfa59b3b_0_89"/>
          <p:cNvSpPr txBox="1"/>
          <p:nvPr/>
        </p:nvSpPr>
        <p:spPr>
          <a:xfrm>
            <a:off x="9562058" y="4627690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フーゴR 袖壁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0" name="Google Shape;90;g3dcbfa59b3b_0_89"/>
          <p:cNvSpPr txBox="1"/>
          <p:nvPr/>
        </p:nvSpPr>
        <p:spPr>
          <a:xfrm>
            <a:off x="8415475" y="5520589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フーゴF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1" name="Google Shape;91;g3dcbfa59b3b_0_89"/>
          <p:cNvSpPr txBox="1"/>
          <p:nvPr/>
        </p:nvSpPr>
        <p:spPr>
          <a:xfrm>
            <a:off x="9562058" y="5520589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フーゴA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2" name="Google Shape;92;g3dcbfa59b3b_0_89"/>
          <p:cNvSpPr txBox="1"/>
          <p:nvPr/>
        </p:nvSpPr>
        <p:spPr>
          <a:xfrm>
            <a:off x="8415475" y="6589432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ネスカR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3" name="Google Shape;93;g3dcbfa59b3b_0_89"/>
          <p:cNvSpPr txBox="1"/>
          <p:nvPr/>
        </p:nvSpPr>
        <p:spPr>
          <a:xfrm>
            <a:off x="9562058" y="6589432"/>
            <a:ext cx="9342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ja-JP" sz="600" u="none" cap="none" strike="noStrike">
                <a:solidFill>
                  <a:schemeClr val="dk1"/>
                </a:solidFill>
                <a:latin typeface="M PLUS 1"/>
                <a:ea typeface="M PLUS 1"/>
                <a:cs typeface="M PLUS 1"/>
                <a:sym typeface="M PLUS 1"/>
              </a:rPr>
              <a:t>ネスカF 2台用</a:t>
            </a:r>
            <a:endParaRPr i="0" sz="600" u="none" cap="none" strike="noStrike">
              <a:solidFill>
                <a:schemeClr val="dk1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4" name="Google Shape;94;g3dcbfa59b3b_0_89"/>
          <p:cNvSpPr txBox="1"/>
          <p:nvPr/>
        </p:nvSpPr>
        <p:spPr>
          <a:xfrm>
            <a:off x="8391898" y="1493267"/>
            <a:ext cx="2193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04</a:t>
            </a:r>
            <a:r>
              <a:rPr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対応機種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5" name="Google Shape;95;g3dcbfa59b3b_0_89"/>
          <p:cNvSpPr txBox="1"/>
          <p:nvPr/>
        </p:nvSpPr>
        <p:spPr>
          <a:xfrm>
            <a:off x="198905" y="4456319"/>
            <a:ext cx="502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897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0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3</a:t>
            </a:r>
            <a:r>
              <a:rPr b="1" lang="ja-JP" sz="24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 </a:t>
            </a:r>
            <a:r>
              <a:rPr lang="ja-JP" sz="18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選べる2つの固定方式仕様を追加</a:t>
            </a:r>
            <a:endParaRPr sz="1800">
              <a:latin typeface="M PLUS 1"/>
              <a:ea typeface="M PLUS 1"/>
              <a:cs typeface="M PLUS 1"/>
              <a:sym typeface="M PLUS 1"/>
            </a:endParaRPr>
          </a:p>
        </p:txBody>
      </p:sp>
      <p:sp>
        <p:nvSpPr>
          <p:cNvPr id="96" name="Google Shape;96;g3dcbfa59b3b_0_89"/>
          <p:cNvSpPr txBox="1"/>
          <p:nvPr/>
        </p:nvSpPr>
        <p:spPr>
          <a:xfrm>
            <a:off x="198908" y="4801238"/>
            <a:ext cx="7907100" cy="1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ja-JP" sz="900">
                <a:solidFill>
                  <a:srgbClr val="6C6C6C"/>
                </a:solidFill>
                <a:latin typeface="M PLUS 1"/>
                <a:ea typeface="M PLUS 1"/>
                <a:cs typeface="M PLUS 1"/>
                <a:sym typeface="M PLUS 1"/>
              </a:rPr>
              <a:t>小さくなった基礎掘削体積と強度はそのまま。現場環境やコスト、納期に合わせて最適な後方を選択可能になりました。</a:t>
            </a:r>
            <a:endParaRPr i="0" sz="900" u="none" cap="none" strike="noStrike">
              <a:solidFill>
                <a:srgbClr val="6C6C6C"/>
              </a:solidFill>
              <a:latin typeface="M PLUS 1"/>
              <a:ea typeface="M PLUS 1"/>
              <a:cs typeface="M PLUS 1"/>
              <a:sym typeface="M PLUS 1"/>
            </a:endParaRPr>
          </a:p>
        </p:txBody>
      </p:sp>
      <p:pic>
        <p:nvPicPr>
          <p:cNvPr id="97" name="Google Shape;97;g3dcbfa59b3b_0_8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18025" y="4989200"/>
            <a:ext cx="7481934" cy="210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g3dcbfa59b3b_0_8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097000" y="4585500"/>
            <a:ext cx="349125" cy="15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2010-09-29T12:55:25Z</dcterms:created>
  <dc:creator>INAXトステムグループ User</dc:creator>
</cp:coreProperties>
</file>